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1" r:id="rId3"/>
    <p:sldId id="258" r:id="rId4"/>
    <p:sldId id="264" r:id="rId5"/>
    <p:sldId id="259" r:id="rId6"/>
    <p:sldId id="265" r:id="rId7"/>
    <p:sldId id="267" r:id="rId8"/>
    <p:sldId id="266" r:id="rId9"/>
    <p:sldId id="268" r:id="rId10"/>
    <p:sldId id="269" r:id="rId11"/>
    <p:sldId id="270" r:id="rId12"/>
    <p:sldId id="280" r:id="rId13"/>
    <p:sldId id="282" r:id="rId14"/>
    <p:sldId id="283" r:id="rId15"/>
    <p:sldId id="271" r:id="rId16"/>
    <p:sldId id="275" r:id="rId17"/>
    <p:sldId id="278" r:id="rId18"/>
    <p:sldId id="279" r:id="rId19"/>
    <p:sldId id="273" r:id="rId20"/>
    <p:sldId id="274" r:id="rId21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65" d="100"/>
          <a:sy n="65" d="100"/>
        </p:scale>
        <p:origin x="131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20927-485F-458F-8BE9-CE7F068BE7C8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5A10F-933C-4479-A771-9BB6C11360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358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DAC33-2C34-4979-AC5E-61624F1AB2E2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F6DDD-AB75-4556-A1DB-37254B3E7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14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0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74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97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23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38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53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88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65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35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451FC-AA08-4642-9D93-60C5C7C802A6}" type="datetimeFigureOut">
              <a:rPr lang="en-GB" smtClean="0"/>
              <a:t>08/09/2020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41E9E-BA03-48D0-9581-4998DFC82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hyperlink" Target="http://e.ggtimer.com/10%20minut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" TargetMode="External"/><Relationship Id="rId3" Type="http://schemas.openxmlformats.org/officeDocument/2006/relationships/hyperlink" Target="http://www.tripdatabase.com/" TargetMode="External"/><Relationship Id="rId7" Type="http://schemas.openxmlformats.org/officeDocument/2006/relationships/hyperlink" Target="http://scholar.google.co.uk/" TargetMode="External"/><Relationship Id="rId2" Type="http://schemas.openxmlformats.org/officeDocument/2006/relationships/hyperlink" Target="http://www.uptodat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uk/" TargetMode="External"/><Relationship Id="rId11" Type="http://schemas.openxmlformats.org/officeDocument/2006/relationships/hyperlink" Target="http://ebm.bmj.com/" TargetMode="External"/><Relationship Id="rId5" Type="http://schemas.openxmlformats.org/officeDocument/2006/relationships/hyperlink" Target="http://www.thecochranelibrary.com/" TargetMode="External"/><Relationship Id="rId10" Type="http://schemas.openxmlformats.org/officeDocument/2006/relationships/hyperlink" Target="http://clinicalevidence.bmj.com/x/index.html" TargetMode="External"/><Relationship Id="rId4" Type="http://schemas.openxmlformats.org/officeDocument/2006/relationships/hyperlink" Target="http://www.pubmed.gov/" TargetMode="External"/><Relationship Id="rId9" Type="http://schemas.openxmlformats.org/officeDocument/2006/relationships/hyperlink" Target="http://www.evidence.nhs.uk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bsd/disted/pubmed.html" TargetMode="External"/><Relationship Id="rId2" Type="http://schemas.openxmlformats.org/officeDocument/2006/relationships/hyperlink" Target="http://www.cebm.net/index.aspx?o=103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" TargetMode="External"/><Relationship Id="rId3" Type="http://schemas.openxmlformats.org/officeDocument/2006/relationships/hyperlink" Target="http://www.nhs.uk/News/Pages/NewsIndex.aspx" TargetMode="External"/><Relationship Id="rId7" Type="http://schemas.openxmlformats.org/officeDocument/2006/relationships/hyperlink" Target="http://www.ehow.com/ehow-health/" TargetMode="External"/><Relationship Id="rId2" Type="http://schemas.openxmlformats.org/officeDocument/2006/relationships/hyperlink" Target="http://www.medicalnewstoda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talkonline.org/" TargetMode="External"/><Relationship Id="rId5" Type="http://schemas.openxmlformats.org/officeDocument/2006/relationships/hyperlink" Target="http://www.channel4embarrassingillnesses.com/" TargetMode="External"/><Relationship Id="rId4" Type="http://schemas.openxmlformats.org/officeDocument/2006/relationships/hyperlink" Target="http://blitter.tripdatabas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healthlibrary.net/" TargetMode="External"/><Relationship Id="rId2" Type="http://schemas.openxmlformats.org/officeDocument/2006/relationships/hyperlink" Target="http://www.cochran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lwiki.slais.ubc.ca/index.php/Point_of_care_decision-making_tools_-_Overview" TargetMode="External"/><Relationship Id="rId5" Type="http://schemas.openxmlformats.org/officeDocument/2006/relationships/hyperlink" Target="http://www.tripdatabase.com/" TargetMode="External"/><Relationship Id="rId4" Type="http://schemas.openxmlformats.org/officeDocument/2006/relationships/hyperlink" Target="http://www.pubmed.gov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en-GB" dirty="0" smtClean="0"/>
              <a:t>Finding articles quickly:</a:t>
            </a:r>
            <a:br>
              <a:rPr lang="en-GB" dirty="0" smtClean="0"/>
            </a:br>
            <a:r>
              <a:rPr lang="en-GB" dirty="0" smtClean="0"/>
              <a:t>Teaching tips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Teaching Evidence Based Medicine</a:t>
            </a:r>
            <a:br>
              <a:rPr lang="en-GB" dirty="0" smtClean="0"/>
            </a:b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September 2012</a:t>
            </a:r>
          </a:p>
          <a:p>
            <a:r>
              <a:rPr lang="en-GB" dirty="0" smtClean="0"/>
              <a:t>Nia Wyn Roberts &amp; Owen Coxall</a:t>
            </a:r>
          </a:p>
          <a:p>
            <a:r>
              <a:rPr lang="en-GB" dirty="0" smtClean="0"/>
              <a:t>Bodleian Health Care Libraries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5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C:\Documents and Settings\hcldesk\Local Settings\Temporary Internet Files\Content.Word\New Picture.b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47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PICO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456607"/>
              </p:ext>
            </p:extLst>
          </p:nvPr>
        </p:nvGraphicFramePr>
        <p:xfrm>
          <a:off x="467544" y="1988841"/>
          <a:ext cx="8229600" cy="3141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3836">
                <a:tc>
                  <a:txBody>
                    <a:bodyPr/>
                    <a:lstStyle/>
                    <a:p>
                      <a:r>
                        <a:rPr lang="en-GB" dirty="0" smtClean="0"/>
                        <a:t>Patient / Population / 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Intervention / Exposure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Comparison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Outcome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451">
                <a:tc>
                  <a:txBody>
                    <a:bodyPr/>
                    <a:lstStyle/>
                    <a:p>
                      <a:r>
                        <a:rPr lang="en-GB" dirty="0" smtClean="0"/>
                        <a:t>Hypertension</a:t>
                      </a:r>
                    </a:p>
                    <a:p>
                      <a:r>
                        <a:rPr lang="en-GB" dirty="0" smtClean="0"/>
                        <a:t>Blood pressure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Cocoa</a:t>
                      </a:r>
                    </a:p>
                    <a:p>
                      <a:r>
                        <a:rPr lang="en-GB" dirty="0" smtClean="0"/>
                        <a:t>Chocolate</a:t>
                      </a:r>
                    </a:p>
                    <a:p>
                      <a:r>
                        <a:rPr lang="en-GB" dirty="0" err="1" smtClean="0"/>
                        <a:t>Flavanoid</a:t>
                      </a:r>
                      <a:r>
                        <a:rPr lang="en-GB" dirty="0" smtClean="0"/>
                        <a:t>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Reduce</a:t>
                      </a:r>
                    </a:p>
                    <a:p>
                      <a:r>
                        <a:rPr lang="en-GB" dirty="0" smtClean="0"/>
                        <a:t>Reducing</a:t>
                      </a:r>
                    </a:p>
                    <a:p>
                      <a:r>
                        <a:rPr lang="en-GB" dirty="0" smtClean="0"/>
                        <a:t>Reduction</a:t>
                      </a:r>
                    </a:p>
                    <a:p>
                      <a:r>
                        <a:rPr lang="en-GB" dirty="0" smtClean="0"/>
                        <a:t>Lower</a:t>
                      </a:r>
                    </a:p>
                    <a:p>
                      <a:r>
                        <a:rPr lang="en-GB" dirty="0" smtClean="0"/>
                        <a:t>Lowering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1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people to think of searching as related to patient care</a:t>
            </a:r>
          </a:p>
          <a:p>
            <a:r>
              <a:rPr lang="en-GB" dirty="0" smtClean="0"/>
              <a:t>Make searching relevant to day to day work</a:t>
            </a:r>
          </a:p>
          <a:p>
            <a:r>
              <a:rPr lang="en-GB" dirty="0" smtClean="0"/>
              <a:t>Less threatening than starting off asking people to think of their own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81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Search off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23746"/>
            <a:ext cx="6192688" cy="4765467"/>
          </a:xfrm>
        </p:spPr>
      </p:pic>
    </p:spTree>
    <p:extLst>
      <p:ext uri="{BB962C8B-B14F-4D97-AF65-F5344CB8AC3E}">
        <p14:creationId xmlns:p14="http://schemas.microsoft.com/office/powerpoint/2010/main" val="228864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4018">
            <a:off x="2483768" y="1052736"/>
            <a:ext cx="3943498" cy="5332917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38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UpToDate</a:t>
            </a:r>
            <a:r>
              <a:rPr lang="en-GB" dirty="0" smtClean="0"/>
              <a:t> (Sub) </a:t>
            </a:r>
            <a:r>
              <a:rPr lang="en-GB" dirty="0" smtClean="0">
                <a:hlinkClick r:id="rId2"/>
              </a:rPr>
              <a:t>http://www.uptodate.com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TRIP </a:t>
            </a:r>
            <a:r>
              <a:rPr lang="en-GB" dirty="0" smtClean="0">
                <a:hlinkClick r:id="rId3"/>
              </a:rPr>
              <a:t>http://www.tripdatabase.com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PubMed Clinical Queries </a:t>
            </a:r>
            <a:r>
              <a:rPr lang="en-GB" dirty="0" smtClean="0">
                <a:hlinkClick r:id="rId4"/>
              </a:rPr>
              <a:t>http://www.pubmed.gov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Cochrane Library </a:t>
            </a:r>
            <a:r>
              <a:rPr lang="en-GB" dirty="0" smtClean="0">
                <a:hlinkClick r:id="rId5"/>
              </a:rPr>
              <a:t>http://www.thecochranelibrary.com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Google </a:t>
            </a:r>
            <a:r>
              <a:rPr lang="en-GB" dirty="0" smtClean="0">
                <a:hlinkClick r:id="rId6"/>
              </a:rPr>
              <a:t>http://www.google.co.uk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GoogleScholar</a:t>
            </a:r>
            <a:r>
              <a:rPr lang="en-GB" dirty="0" smtClean="0"/>
              <a:t> </a:t>
            </a:r>
            <a:r>
              <a:rPr lang="en-GB" dirty="0" smtClean="0">
                <a:hlinkClick r:id="rId7"/>
              </a:rPr>
              <a:t>http://scholar.google.co.uk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Wikipedia </a:t>
            </a:r>
            <a:r>
              <a:rPr lang="en-GB" dirty="0">
                <a:hlinkClick r:id="rId8"/>
              </a:rPr>
              <a:t>http://</a:t>
            </a:r>
            <a:r>
              <a:rPr lang="en-GB" dirty="0" smtClean="0">
                <a:hlinkClick r:id="rId8"/>
              </a:rPr>
              <a:t>en.wikipedia.org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NHS Evidence </a:t>
            </a:r>
            <a:r>
              <a:rPr lang="en-GB" dirty="0" smtClean="0">
                <a:hlinkClick r:id="rId9"/>
              </a:rPr>
              <a:t>http://www.evidence.nhs.uk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Clinical Evidence </a:t>
            </a:r>
            <a:r>
              <a:rPr lang="en-GB" dirty="0" smtClean="0"/>
              <a:t>(Sub) </a:t>
            </a:r>
            <a:r>
              <a:rPr lang="en-GB" dirty="0" smtClean="0">
                <a:hlinkClick r:id="rId10"/>
              </a:rPr>
              <a:t>http</a:t>
            </a:r>
            <a:r>
              <a:rPr lang="en-GB" dirty="0">
                <a:hlinkClick r:id="rId10"/>
              </a:rPr>
              <a:t>://</a:t>
            </a:r>
            <a:r>
              <a:rPr lang="en-GB" dirty="0" smtClean="0">
                <a:hlinkClick r:id="rId10"/>
              </a:rPr>
              <a:t>clinicalevidence.bmj.com/x/index.html</a:t>
            </a:r>
            <a:r>
              <a:rPr lang="en-GB" dirty="0" smtClean="0"/>
              <a:t>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EBM </a:t>
            </a:r>
            <a:r>
              <a:rPr lang="en-GB" dirty="0" smtClean="0"/>
              <a:t>Journal (Sub) </a:t>
            </a:r>
            <a:r>
              <a:rPr lang="en-GB" dirty="0">
                <a:hlinkClick r:id="rId11"/>
              </a:rPr>
              <a:t>http://ebm.bmj.com</a:t>
            </a:r>
            <a:r>
              <a:rPr lang="en-GB" dirty="0" smtClean="0">
                <a:hlinkClick r:id="rId11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08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run a search off?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people out of the habit of using only 1 or 2 resources</a:t>
            </a:r>
          </a:p>
          <a:p>
            <a:r>
              <a:rPr lang="en-GB" dirty="0" smtClean="0"/>
              <a:t>Opportunity to discuss pros / cons of different resources</a:t>
            </a:r>
          </a:p>
          <a:p>
            <a:r>
              <a:rPr lang="en-GB" dirty="0" smtClean="0"/>
              <a:t>Introduce participants to point of care search tools e.g. research synopses &amp; evidence syntheses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72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 yourself PubMed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Finding </a:t>
            </a:r>
            <a:r>
              <a:rPr lang="en-GB" dirty="0"/>
              <a:t>the Evidence videos</a:t>
            </a:r>
            <a:br>
              <a:rPr lang="en-GB" dirty="0"/>
            </a:br>
            <a:r>
              <a:rPr lang="en-GB" sz="2800" dirty="0">
                <a:hlinkClick r:id="rId2"/>
              </a:rPr>
              <a:t>http://</a:t>
            </a:r>
            <a:r>
              <a:rPr lang="en-GB" sz="2800" dirty="0" smtClean="0">
                <a:hlinkClick r:id="rId2"/>
              </a:rPr>
              <a:t>www.cebm.net/index.aspx?o=1038</a:t>
            </a:r>
            <a:r>
              <a:rPr lang="en-GB" sz="2800" dirty="0" smtClean="0"/>
              <a:t> </a:t>
            </a:r>
          </a:p>
          <a:p>
            <a:endParaRPr lang="en-GB" dirty="0"/>
          </a:p>
          <a:p>
            <a:r>
              <a:rPr lang="en-GB" dirty="0"/>
              <a:t>PubMed </a:t>
            </a:r>
            <a:r>
              <a:rPr lang="en-GB" dirty="0" smtClean="0"/>
              <a:t>tutorials</a:t>
            </a:r>
          </a:p>
          <a:p>
            <a:pPr lvl="1"/>
            <a:r>
              <a:rPr lang="en-GB" dirty="0" smtClean="0"/>
              <a:t>Full tutorial</a:t>
            </a:r>
          </a:p>
          <a:p>
            <a:pPr lvl="1"/>
            <a:r>
              <a:rPr lang="en-GB" dirty="0" smtClean="0"/>
              <a:t>Quick tours for individual tasks</a:t>
            </a:r>
          </a:p>
          <a:p>
            <a:pPr marL="400050" lvl="1" indent="0">
              <a:buNone/>
            </a:pP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www.nlm.nih.gov/bsd/disted/pubmed.html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8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Allows you to teach a mixed group using a blended learning approach</a:t>
            </a:r>
          </a:p>
          <a:p>
            <a:r>
              <a:rPr lang="en-GB" dirty="0" smtClean="0"/>
              <a:t>Ideal for distance learning</a:t>
            </a:r>
          </a:p>
          <a:p>
            <a:r>
              <a:rPr lang="en-GB" dirty="0" smtClean="0"/>
              <a:t>Self-paced learning allows participants to focus on what they want to know</a:t>
            </a:r>
          </a:p>
          <a:p>
            <a:r>
              <a:rPr lang="en-GB" dirty="0" smtClean="0"/>
              <a:t>Introduce participants to resources they can use after the session to help them with searching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9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sources: Clinical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News stories:</a:t>
            </a:r>
          </a:p>
          <a:p>
            <a:pPr lvl="1"/>
            <a:r>
              <a:rPr lang="en-GB" dirty="0"/>
              <a:t>Medical News Today </a:t>
            </a:r>
            <a:r>
              <a:rPr lang="en-GB" dirty="0">
                <a:hlinkClick r:id="rId2"/>
              </a:rPr>
              <a:t>http://www.medicalnewstoday.com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Behind </a:t>
            </a:r>
            <a:r>
              <a:rPr lang="en-GB" dirty="0"/>
              <a:t>the headlines </a:t>
            </a: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www.nhs.uk/News/Pages/NewsIndex.aspx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Blitter</a:t>
            </a:r>
            <a:r>
              <a:rPr lang="en-GB" dirty="0"/>
              <a:t> </a:t>
            </a:r>
            <a:r>
              <a:rPr lang="en-GB" dirty="0">
                <a:hlinkClick r:id="rId4"/>
              </a:rPr>
              <a:t>http://blitter.tripdatabase.com</a:t>
            </a:r>
            <a:r>
              <a:rPr lang="en-GB" dirty="0" smtClean="0">
                <a:hlinkClick r:id="rId4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National / local news web-sites </a:t>
            </a:r>
          </a:p>
          <a:p>
            <a:r>
              <a:rPr lang="en-GB" dirty="0" smtClean="0"/>
              <a:t>Video clips:</a:t>
            </a:r>
          </a:p>
          <a:p>
            <a:pPr lvl="1"/>
            <a:r>
              <a:rPr lang="en-GB" dirty="0"/>
              <a:t>Embarrassing bodies </a:t>
            </a:r>
            <a:r>
              <a:rPr lang="en-GB" dirty="0">
                <a:hlinkClick r:id="rId5"/>
              </a:rPr>
              <a:t>http://www.channel4embarrassingillnesses.com</a:t>
            </a:r>
            <a:r>
              <a:rPr lang="en-GB" dirty="0" smtClean="0">
                <a:hlinkClick r:id="rId5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h</a:t>
            </a:r>
            <a:r>
              <a:rPr lang="en-GB" dirty="0" smtClean="0"/>
              <a:t>ealthtalkonline</a:t>
            </a:r>
            <a:r>
              <a:rPr lang="en-GB" dirty="0"/>
              <a:t> </a:t>
            </a:r>
            <a:r>
              <a:rPr lang="en-GB" dirty="0">
                <a:hlinkClick r:id="rId6"/>
              </a:rPr>
              <a:t>http://www.healthtalkonline.org</a:t>
            </a:r>
            <a:r>
              <a:rPr lang="en-GB" dirty="0" smtClean="0">
                <a:hlinkClick r:id="rId6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Ehow</a:t>
            </a:r>
            <a:r>
              <a:rPr lang="en-GB" dirty="0"/>
              <a:t> health </a:t>
            </a:r>
            <a:r>
              <a:rPr lang="en-GB" dirty="0">
                <a:hlinkClick r:id="rId7"/>
              </a:rPr>
              <a:t>http://www.ehow.com/ehow-health</a:t>
            </a:r>
            <a:r>
              <a:rPr lang="en-GB" dirty="0" smtClean="0">
                <a:hlinkClick r:id="rId7"/>
              </a:rPr>
              <a:t>/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Youtube</a:t>
            </a:r>
            <a:r>
              <a:rPr lang="en-GB" dirty="0"/>
              <a:t> </a:t>
            </a:r>
            <a:r>
              <a:rPr lang="en-GB" dirty="0">
                <a:hlinkClick r:id="rId8"/>
              </a:rPr>
              <a:t>http://www.youtube.com</a:t>
            </a:r>
            <a:r>
              <a:rPr lang="en-GB" dirty="0" smtClean="0">
                <a:hlinkClick r:id="rId8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99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614489" cy="5614489"/>
          </a:xfrm>
        </p:spPr>
      </p:pic>
      <p:sp>
        <p:nvSpPr>
          <p:cNvPr id="5" name="TextBox 4"/>
          <p:cNvSpPr txBox="1"/>
          <p:nvPr/>
        </p:nvSpPr>
        <p:spPr>
          <a:xfrm>
            <a:off x="2195736" y="4509120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This is NOT a searching workshop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9603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sources: searching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Cochrane Library </a:t>
            </a:r>
            <a:r>
              <a:rPr lang="en-GB" dirty="0" smtClean="0">
                <a:hlinkClick r:id="rId2"/>
              </a:rPr>
              <a:t>www.cochrane.org</a:t>
            </a:r>
            <a:endParaRPr lang="en-GB" dirty="0"/>
          </a:p>
          <a:p>
            <a:r>
              <a:rPr lang="en-GB" dirty="0" smtClean="0"/>
              <a:t>Global health library </a:t>
            </a:r>
            <a:r>
              <a:rPr lang="en-GB" dirty="0" smtClean="0">
                <a:hlinkClick r:id="rId3"/>
              </a:rPr>
              <a:t>www.globalhealthlibrary.net</a:t>
            </a:r>
            <a:r>
              <a:rPr lang="en-GB" dirty="0" smtClean="0"/>
              <a:t> </a:t>
            </a:r>
          </a:p>
          <a:p>
            <a:r>
              <a:rPr lang="en-GB" dirty="0" smtClean="0"/>
              <a:t>PubMed </a:t>
            </a:r>
            <a:r>
              <a:rPr lang="en-GB" dirty="0" smtClean="0">
                <a:hlinkClick r:id="rId4"/>
              </a:rPr>
              <a:t>www.pubmed.gov</a:t>
            </a:r>
            <a:endParaRPr lang="en-GB" dirty="0" smtClean="0"/>
          </a:p>
          <a:p>
            <a:r>
              <a:rPr lang="en-GB" dirty="0" smtClean="0"/>
              <a:t>TRIP </a:t>
            </a:r>
            <a:r>
              <a:rPr lang="en-GB" dirty="0" smtClean="0">
                <a:hlinkClick r:id="rId5"/>
              </a:rPr>
              <a:t>www.tripdatabase.com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HLWIKI Point of care </a:t>
            </a:r>
            <a:r>
              <a:rPr lang="en-GB" dirty="0"/>
              <a:t>decision making tools</a:t>
            </a:r>
            <a:br>
              <a:rPr lang="en-GB" dirty="0"/>
            </a:br>
            <a:r>
              <a:rPr lang="en-GB" dirty="0">
                <a:hlinkClick r:id="rId6"/>
              </a:rPr>
              <a:t>http://hlwiki.slais.ubc.ca/index.php/Point_of_care_decision-making_tools_-_</a:t>
            </a:r>
            <a:r>
              <a:rPr lang="en-GB" dirty="0" smtClean="0">
                <a:hlinkClick r:id="rId6"/>
              </a:rPr>
              <a:t>Overview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0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information about Oxford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7776864" cy="49415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782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59" y="-16210"/>
            <a:ext cx="6327897" cy="3924646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3056"/>
            <a:ext cx="9144000" cy="300729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-6174"/>
            <a:ext cx="2838450" cy="4762500"/>
          </a:xfrm>
          <a:prstGeom prst="rect">
            <a:avLst/>
          </a:prstGeom>
        </p:spPr>
      </p:pic>
      <p:pic>
        <p:nvPicPr>
          <p:cNvPr id="1026" name="Picture 2" descr="Ruth Dav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00808"/>
            <a:ext cx="2448272" cy="368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93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Starts off with a question everyone can answer?</a:t>
            </a:r>
          </a:p>
          <a:p>
            <a:pPr lvl="1"/>
            <a:r>
              <a:rPr lang="en-GB" dirty="0" smtClean="0"/>
              <a:t>Non-threatening, encourages people to participate</a:t>
            </a:r>
          </a:p>
          <a:p>
            <a:r>
              <a:rPr lang="en-GB" dirty="0" smtClean="0"/>
              <a:t>Learning point </a:t>
            </a:r>
          </a:p>
          <a:p>
            <a:pPr lvl="1"/>
            <a:r>
              <a:rPr lang="en-GB" dirty="0" smtClean="0"/>
              <a:t>Illustrates there are lots of different sources of information</a:t>
            </a:r>
          </a:p>
          <a:p>
            <a:r>
              <a:rPr lang="en-GB" dirty="0" smtClean="0"/>
              <a:t>Other examples</a:t>
            </a:r>
          </a:p>
          <a:p>
            <a:pPr lvl="1"/>
            <a:r>
              <a:rPr lang="en-GB" dirty="0" smtClean="0"/>
              <a:t>Going on holiday, buying a car, getting a new pet…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3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2074242"/>
          </a:xfrm>
        </p:spPr>
        <p:txBody>
          <a:bodyPr>
            <a:normAutofit/>
          </a:bodyPr>
          <a:lstStyle/>
          <a:p>
            <a:r>
              <a:rPr lang="en-GB" dirty="0" smtClean="0"/>
              <a:t>Finding clinical information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71606"/>
            <a:ext cx="5688632" cy="4242771"/>
          </a:xfrm>
        </p:spPr>
      </p:pic>
    </p:spTree>
    <p:extLst>
      <p:ext uri="{BB962C8B-B14F-4D97-AF65-F5344CB8AC3E}">
        <p14:creationId xmlns:p14="http://schemas.microsoft.com/office/powerpoint/2010/main" val="189218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3" y="188640"/>
            <a:ext cx="4207058" cy="177599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04415"/>
            <a:ext cx="5733334" cy="3419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" y="5877273"/>
            <a:ext cx="9144000" cy="9807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784" y="31177"/>
            <a:ext cx="1926216" cy="6480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28999"/>
            <a:ext cx="2232248" cy="10006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177"/>
            <a:ext cx="2664296" cy="23732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" y="3429000"/>
            <a:ext cx="3127750" cy="21949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202" y="788293"/>
            <a:ext cx="19431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19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Gives you an idea of their current knowledge?</a:t>
            </a:r>
          </a:p>
          <a:p>
            <a:r>
              <a:rPr lang="en-GB" dirty="0" smtClean="0"/>
              <a:t>Gives an indication of the variety of resources available</a:t>
            </a:r>
          </a:p>
          <a:p>
            <a:r>
              <a:rPr lang="en-GB" dirty="0" smtClean="0"/>
              <a:t>Gives an opportunity to point out the pros / cons of different resources</a:t>
            </a:r>
          </a:p>
          <a:p>
            <a:r>
              <a:rPr lang="en-GB" dirty="0" smtClean="0"/>
              <a:t>If no one mentions Google – you need to work harder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84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scenario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Real clinical cases</a:t>
            </a:r>
          </a:p>
          <a:p>
            <a:pPr lvl="1"/>
            <a:r>
              <a:rPr lang="en-GB" dirty="0" smtClean="0"/>
              <a:t>From clinical rounds / consultations</a:t>
            </a:r>
          </a:p>
          <a:p>
            <a:pPr lvl="1"/>
            <a:r>
              <a:rPr lang="en-GB" dirty="0" smtClean="0"/>
              <a:t>Journal clubs</a:t>
            </a:r>
          </a:p>
          <a:p>
            <a:pPr lvl="1"/>
            <a:r>
              <a:rPr lang="en-GB" dirty="0" smtClean="0"/>
              <a:t>Online video clips </a:t>
            </a:r>
          </a:p>
          <a:p>
            <a:r>
              <a:rPr lang="en-GB" dirty="0" smtClean="0"/>
              <a:t>News stories</a:t>
            </a:r>
          </a:p>
          <a:p>
            <a:pPr lvl="1"/>
            <a:r>
              <a:rPr lang="en-GB" dirty="0" smtClean="0"/>
              <a:t>Newspapers, news web-sites</a:t>
            </a:r>
          </a:p>
          <a:p>
            <a:pPr lvl="1"/>
            <a:r>
              <a:rPr lang="en-GB" dirty="0" smtClean="0"/>
              <a:t>Blogs</a:t>
            </a:r>
          </a:p>
          <a:p>
            <a:pPr lvl="1"/>
            <a:r>
              <a:rPr lang="en-GB" dirty="0" smtClean="0"/>
              <a:t>Journal web-sites – In the news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7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472</Words>
  <Application>Microsoft Office PowerPoint</Application>
  <PresentationFormat>On-screen Show (4:3)</PresentationFormat>
  <Paragraphs>95</Paragraphs>
  <Slides>20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Finding articles quickly: Teaching tips</vt:lpstr>
      <vt:lpstr>PowerPoint Presentation</vt:lpstr>
      <vt:lpstr>Finding information about Oxford</vt:lpstr>
      <vt:lpstr>PowerPoint Presentation</vt:lpstr>
      <vt:lpstr>Why do this?</vt:lpstr>
      <vt:lpstr>Finding clinical information</vt:lpstr>
      <vt:lpstr>PowerPoint Presentation</vt:lpstr>
      <vt:lpstr>Why do this?</vt:lpstr>
      <vt:lpstr>Clinical scenario</vt:lpstr>
      <vt:lpstr>PowerPoint Presentation</vt:lpstr>
      <vt:lpstr>PICO</vt:lpstr>
      <vt:lpstr>Why do this?</vt:lpstr>
      <vt:lpstr>Search off</vt:lpstr>
      <vt:lpstr>PowerPoint Presentation</vt:lpstr>
      <vt:lpstr>PowerPoint Presentation</vt:lpstr>
      <vt:lpstr>Why run a search off?</vt:lpstr>
      <vt:lpstr>Teach yourself PubMed</vt:lpstr>
      <vt:lpstr>Why do this?</vt:lpstr>
      <vt:lpstr>Useful sources: Clinical scenarios</vt:lpstr>
      <vt:lpstr>Useful sources: searching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articles quickly</dc:title>
  <dc:creator>nroberts</dc:creator>
  <cp:lastModifiedBy>Megan Carter</cp:lastModifiedBy>
  <cp:revision>71</cp:revision>
  <cp:lastPrinted>2011-09-05T08:37:32Z</cp:lastPrinted>
  <dcterms:created xsi:type="dcterms:W3CDTF">2011-08-16T07:46:39Z</dcterms:created>
  <dcterms:modified xsi:type="dcterms:W3CDTF">2020-09-08T09:33:38Z</dcterms:modified>
</cp:coreProperties>
</file>